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60" r:id="rId3"/>
    <p:sldId id="272" r:id="rId4"/>
    <p:sldId id="280" r:id="rId5"/>
    <p:sldId id="281" r:id="rId6"/>
    <p:sldId id="282" r:id="rId7"/>
    <p:sldId id="283" r:id="rId8"/>
    <p:sldId id="284" r:id="rId9"/>
    <p:sldId id="266" r:id="rId10"/>
    <p:sldId id="273" r:id="rId11"/>
    <p:sldId id="269" r:id="rId12"/>
    <p:sldId id="274" r:id="rId13"/>
    <p:sldId id="277" r:id="rId14"/>
    <p:sldId id="278" r:id="rId15"/>
    <p:sldId id="279" r:id="rId16"/>
    <p:sldId id="275" r:id="rId17"/>
    <p:sldId id="268" r:id="rId18"/>
    <p:sldId id="271"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AA6667-CC74-408F-AB14-B2F3EA09FA2F}" type="datetimeFigureOut">
              <a:rPr lang="en-US" smtClean="0"/>
              <a:pPr/>
              <a:t>11/6/2017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80FAC2-F4CD-44A2-9D2E-F92CB85BDCD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am your</a:t>
            </a:r>
            <a:r>
              <a:rPr lang="en-US" baseline="0" dirty="0" smtClean="0"/>
              <a:t> new National History Day in Indiana coordinator. </a:t>
            </a:r>
          </a:p>
          <a:p>
            <a:r>
              <a:rPr lang="en-US" baseline="0" dirty="0" smtClean="0"/>
              <a:t>Bethany Hrachovec (Pronounced: Rock-uh-</a:t>
            </a:r>
            <a:r>
              <a:rPr lang="en-US" baseline="0" dirty="0" err="1" smtClean="0"/>
              <a:t>veck</a:t>
            </a:r>
            <a:r>
              <a:rPr lang="en-US" baseline="0" dirty="0" smtClean="0"/>
              <a:t>)</a:t>
            </a:r>
          </a:p>
          <a:p>
            <a:r>
              <a:rPr lang="en-US" baseline="0" dirty="0" smtClean="0"/>
              <a:t>You can reach me at:</a:t>
            </a:r>
          </a:p>
          <a:p>
            <a:r>
              <a:rPr lang="en-US" baseline="0" dirty="0" smtClean="0"/>
              <a:t>317.233.9559</a:t>
            </a:r>
          </a:p>
          <a:p>
            <a:r>
              <a:rPr lang="en-US" baseline="0" dirty="0" smtClean="0"/>
              <a:t>bhrachovec@indianahistory.org</a:t>
            </a:r>
          </a:p>
          <a:p>
            <a:r>
              <a:rPr lang="en-US" baseline="0" dirty="0" smtClean="0"/>
              <a:t>nhdi@indianahistory.org</a:t>
            </a:r>
            <a:endParaRPr lang="en-US" dirty="0"/>
          </a:p>
        </p:txBody>
      </p:sp>
      <p:sp>
        <p:nvSpPr>
          <p:cNvPr id="4" name="Slide Number Placeholder 3"/>
          <p:cNvSpPr>
            <a:spLocks noGrp="1"/>
          </p:cNvSpPr>
          <p:nvPr>
            <p:ph type="sldNum" sz="quarter" idx="10"/>
          </p:nvPr>
        </p:nvSpPr>
        <p:spPr/>
        <p:txBody>
          <a:bodyPr/>
          <a:lstStyle/>
          <a:p>
            <a:fld id="{CF5191BA-2B98-49A4-8280-2A12DA97767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CF5191BA-2B98-49A4-8280-2A12DA977678}"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National</a:t>
            </a:r>
            <a:r>
              <a:rPr lang="en-US" baseline="0" dirty="0" smtClean="0"/>
              <a:t> History Day in Indiana students learn new things about themselves, their topics, and their friends. They get to explore new topics in ways that are relatable to them. They get to see how they can make a difference. Indiana has had two separate groups petition Congress directly for a Congressional Medal of Honor for soldiers they had researched.  This past year, one of our groups was invited to the White House by Mike Pence to talk about their project. Indiana students make a difference with their projects. </a:t>
            </a:r>
          </a:p>
          <a:p>
            <a:endParaRPr lang="en-US" baseline="0" dirty="0" smtClean="0"/>
          </a:p>
          <a:p>
            <a:r>
              <a:rPr lang="en-US" baseline="0" dirty="0" smtClean="0"/>
              <a:t>Will your students be among them?</a:t>
            </a:r>
          </a:p>
          <a:p>
            <a:endParaRPr lang="en-US" baseline="0" dirty="0" smtClean="0"/>
          </a:p>
          <a:p>
            <a:r>
              <a:rPr lang="en-US" baseline="0" dirty="0" smtClean="0"/>
              <a:t>If you have any questions, please do not hesitate to contact me at: bhrachovec@indianahistory.org</a:t>
            </a:r>
          </a:p>
          <a:p>
            <a:r>
              <a:rPr lang="en-US" baseline="0" dirty="0" smtClean="0"/>
              <a:t>OR</a:t>
            </a:r>
          </a:p>
          <a:p>
            <a:r>
              <a:rPr lang="en-US" baseline="0" dirty="0" smtClean="0"/>
              <a:t>nhdi@indianahistory.org</a:t>
            </a:r>
          </a:p>
          <a:p>
            <a:endParaRPr lang="en-US" baseline="0" dirty="0" smtClean="0"/>
          </a:p>
          <a:p>
            <a:r>
              <a:rPr lang="en-US" baseline="0" dirty="0" smtClean="0"/>
              <a:t>I look forward to working with you in the future!</a:t>
            </a:r>
          </a:p>
          <a:p>
            <a:r>
              <a:rPr lang="en-US" baseline="0" dirty="0" smtClean="0"/>
              <a:t>-</a:t>
            </a:r>
            <a:r>
              <a:rPr lang="en-US" baseline="0" smtClean="0"/>
              <a:t>Bethany Hrachovec</a:t>
            </a:r>
            <a:endParaRPr lang="en-US" dirty="0"/>
          </a:p>
        </p:txBody>
      </p:sp>
      <p:sp>
        <p:nvSpPr>
          <p:cNvPr id="4" name="Slide Number Placeholder 3"/>
          <p:cNvSpPr>
            <a:spLocks noGrp="1"/>
          </p:cNvSpPr>
          <p:nvPr>
            <p:ph type="sldNum" sz="quarter" idx="10"/>
          </p:nvPr>
        </p:nvSpPr>
        <p:spPr/>
        <p:txBody>
          <a:bodyPr/>
          <a:lstStyle/>
          <a:p>
            <a:fld id="{CF5191BA-2B98-49A4-8280-2A12DA97767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a:t>
            </a:r>
            <a:r>
              <a:rPr lang="en-US" baseline="0" dirty="0" smtClean="0"/>
              <a:t> as well as students, get a lot of freedom in choice with National History Day. Teachers can limit students to a specific time period, a specific sub-topic in history, or let their students have free reign. </a:t>
            </a:r>
          </a:p>
          <a:p>
            <a:endParaRPr lang="en-US" baseline="0" dirty="0" smtClean="0"/>
          </a:p>
          <a:p>
            <a:r>
              <a:rPr lang="en-US" baseline="0" dirty="0" smtClean="0"/>
              <a:t>“History” for the purposes of National History Day is anything that is at least 20 years old. There has to be some sort of written/visual/oral record of your topic. There are no prehistoric topics, or topics about mastodons and dinosaurs. But if you are researching a paleontologist who made major breakthroughs in identifying dinosaurs, then that’s fair game. History is a part of everything, so students will inevitably find something that interests them about history. </a:t>
            </a:r>
            <a:endParaRPr lang="en-US" dirty="0"/>
          </a:p>
        </p:txBody>
      </p:sp>
      <p:sp>
        <p:nvSpPr>
          <p:cNvPr id="4" name="Slide Number Placeholder 3"/>
          <p:cNvSpPr>
            <a:spLocks noGrp="1"/>
          </p:cNvSpPr>
          <p:nvPr>
            <p:ph type="sldNum" sz="quarter" idx="10"/>
          </p:nvPr>
        </p:nvSpPr>
        <p:spPr/>
        <p:txBody>
          <a:bodyPr/>
          <a:lstStyle/>
          <a:p>
            <a:fld id="{CF5191BA-2B98-49A4-8280-2A12DA97767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can</a:t>
            </a:r>
            <a:r>
              <a:rPr lang="en-US" baseline="0" dirty="0" smtClean="0"/>
              <a:t> have 5 different categories of project they can enter. Each project type requires an annotated bibliography. Citations in all projects must be either MLA or Chicago Manual of Style. </a:t>
            </a:r>
          </a:p>
          <a:p>
            <a:endParaRPr lang="en-US" baseline="0" dirty="0" smtClean="0"/>
          </a:p>
          <a:p>
            <a:r>
              <a:rPr lang="en-US" u="sng" baseline="0" dirty="0" smtClean="0"/>
              <a:t>Papers</a:t>
            </a:r>
            <a:endParaRPr lang="en-US" u="none" baseline="0" dirty="0" smtClean="0"/>
          </a:p>
          <a:p>
            <a:r>
              <a:rPr lang="en-US" u="none" baseline="0" dirty="0" smtClean="0"/>
              <a:t>Students may only work individually on a paper. Their paper must be 1500-2500 words in length, not including the bibliography. Students may write a traditional paper or explore elements of creative writing. Regardless of type of paper, they must have a clear thesis statement and argument with supporting evidence. </a:t>
            </a:r>
          </a:p>
          <a:p>
            <a:endParaRPr lang="en-US" u="none" baseline="0" dirty="0" smtClean="0"/>
          </a:p>
          <a:p>
            <a:r>
              <a:rPr lang="en-US" u="none" baseline="0" dirty="0" smtClean="0"/>
              <a:t>All projects require an annotated bibliography. While there is no word limit in the annotated bibliography, students are reminded that this is not an opportunity to expand on their topic. Annotated bibliographies describe why the particular source was useful to their project. </a:t>
            </a:r>
            <a:endParaRPr lang="en-US" u="sng" dirty="0"/>
          </a:p>
        </p:txBody>
      </p:sp>
      <p:sp>
        <p:nvSpPr>
          <p:cNvPr id="4" name="Slide Number Placeholder 3"/>
          <p:cNvSpPr>
            <a:spLocks noGrp="1"/>
          </p:cNvSpPr>
          <p:nvPr>
            <p:ph type="sldNum" sz="quarter" idx="10"/>
          </p:nvPr>
        </p:nvSpPr>
        <p:spPr/>
        <p:txBody>
          <a:bodyPr/>
          <a:lstStyle/>
          <a:p>
            <a:fld id="{CF5191BA-2B98-49A4-8280-2A12DA977678}"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Website</a:t>
            </a:r>
            <a:endParaRPr lang="en-US" u="none" dirty="0" smtClean="0"/>
          </a:p>
          <a:p>
            <a:endParaRPr lang="en-US" u="none" dirty="0" smtClean="0"/>
          </a:p>
          <a:p>
            <a:r>
              <a:rPr lang="en-US" u="none" dirty="0" smtClean="0"/>
              <a:t>Students may work individually or in a group of up to 5 students. Students create a free</a:t>
            </a:r>
            <a:r>
              <a:rPr lang="en-US" u="none" baseline="0" dirty="0" smtClean="0"/>
              <a:t> website through the platform “</a:t>
            </a:r>
            <a:r>
              <a:rPr lang="en-US" u="none" baseline="0" dirty="0" err="1" smtClean="0"/>
              <a:t>Weebly</a:t>
            </a:r>
            <a:r>
              <a:rPr lang="en-US" u="none" baseline="0" dirty="0" smtClean="0"/>
              <a:t>.” In order for the website to count towards contests, students must create their </a:t>
            </a:r>
            <a:r>
              <a:rPr lang="en-US" u="none" baseline="0" dirty="0" err="1" smtClean="0"/>
              <a:t>Weebly</a:t>
            </a:r>
            <a:r>
              <a:rPr lang="en-US" u="none" baseline="0" dirty="0" smtClean="0"/>
              <a:t> website by following the link on the National History Day website. Students may use any media they would like on their website, but they are limited to 100MB of file space. Students are limited to 1200 words on their website, including titles and navigational pages. </a:t>
            </a:r>
          </a:p>
          <a:p>
            <a:endParaRPr lang="en-US" u="none" baseline="0" dirty="0" smtClean="0"/>
          </a:p>
          <a:p>
            <a:r>
              <a:rPr lang="en-US" u="none" baseline="0" dirty="0" smtClean="0"/>
              <a:t>With the exception of the “paper” category, all projects require a </a:t>
            </a:r>
            <a:r>
              <a:rPr lang="en-US" i="1" u="none" baseline="0" dirty="0" smtClean="0"/>
              <a:t>process paper</a:t>
            </a:r>
            <a:r>
              <a:rPr lang="en-US" i="0" u="none" baseline="0" dirty="0" smtClean="0"/>
              <a:t>. The process paper is a 500 word essay describing how students selected their topic, what useful sources they found, what challenges they faced, and how their final product came to be at the state it is. </a:t>
            </a:r>
            <a:endParaRPr lang="en-US" u="sng" dirty="0"/>
          </a:p>
        </p:txBody>
      </p:sp>
      <p:sp>
        <p:nvSpPr>
          <p:cNvPr id="4" name="Slide Number Placeholder 3"/>
          <p:cNvSpPr>
            <a:spLocks noGrp="1"/>
          </p:cNvSpPr>
          <p:nvPr>
            <p:ph type="sldNum" sz="quarter" idx="10"/>
          </p:nvPr>
        </p:nvSpPr>
        <p:spPr/>
        <p:txBody>
          <a:bodyPr/>
          <a:lstStyle/>
          <a:p>
            <a:fld id="{CF5191BA-2B98-49A4-8280-2A12DA97767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Documentary</a:t>
            </a:r>
            <a:endParaRPr lang="en-US" u="none" dirty="0" smtClean="0"/>
          </a:p>
          <a:p>
            <a:endParaRPr lang="en-US" u="none" dirty="0" smtClean="0"/>
          </a:p>
          <a:p>
            <a:r>
              <a:rPr lang="en-US" u="none" dirty="0" smtClean="0"/>
              <a:t>Students use movie making software,</a:t>
            </a:r>
            <a:r>
              <a:rPr lang="en-US" u="none" baseline="0" dirty="0" smtClean="0"/>
              <a:t> found as basic applications on most computers, and slide-show software to create a 10 minute or less documentary. Documentaries can be created individually or in groups of up to 5 students. Students can include dramatizations (in which they recreate an aspect of their narration), photographs, film clips, and music, among other things. Students must cite their sources at the end of the documentary, included in the 10 minute limit. Students write their own script and provide the voice-over work. </a:t>
            </a:r>
          </a:p>
          <a:p>
            <a:endParaRPr lang="en-US" u="none" baseline="0" dirty="0" smtClean="0"/>
          </a:p>
          <a:p>
            <a:r>
              <a:rPr lang="en-US" u="none" baseline="0" dirty="0" smtClean="0"/>
              <a:t>Students submit a process paper and annotated bibliography with their documentary. </a:t>
            </a:r>
            <a:endParaRPr lang="en-US" u="sng" dirty="0"/>
          </a:p>
        </p:txBody>
      </p:sp>
      <p:sp>
        <p:nvSpPr>
          <p:cNvPr id="4" name="Slide Number Placeholder 3"/>
          <p:cNvSpPr>
            <a:spLocks noGrp="1"/>
          </p:cNvSpPr>
          <p:nvPr>
            <p:ph type="sldNum" sz="quarter" idx="10"/>
          </p:nvPr>
        </p:nvSpPr>
        <p:spPr/>
        <p:txBody>
          <a:bodyPr/>
          <a:lstStyle/>
          <a:p>
            <a:fld id="{CF5191BA-2B98-49A4-8280-2A12DA977678}"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Performance</a:t>
            </a:r>
            <a:endParaRPr lang="en-US" u="none" dirty="0" smtClean="0"/>
          </a:p>
          <a:p>
            <a:endParaRPr lang="en-US" u="none" dirty="0" smtClean="0"/>
          </a:p>
          <a:p>
            <a:r>
              <a:rPr lang="en-US" u="none" dirty="0" smtClean="0"/>
              <a:t>Students can work individually</a:t>
            </a:r>
            <a:r>
              <a:rPr lang="en-US" u="none" baseline="0" dirty="0" smtClean="0"/>
              <a:t> or in groups of up to 5 students to create a performance. Students write and perform their scripts. They can incorporate props, costumes, and media to create a 10 minute or less performance. Students can take on the role of a historic figure, or they can create a new persona of an individual who may have witnessed the historical event. </a:t>
            </a:r>
          </a:p>
          <a:p>
            <a:endParaRPr lang="en-US" u="none" baseline="0" dirty="0" smtClean="0"/>
          </a:p>
          <a:p>
            <a:r>
              <a:rPr lang="en-US" u="none" baseline="0" dirty="0" smtClean="0"/>
              <a:t>Students submit a process paper and annotated bibliography when performing. </a:t>
            </a:r>
            <a:endParaRPr lang="en-US" u="sng" dirty="0"/>
          </a:p>
        </p:txBody>
      </p:sp>
      <p:sp>
        <p:nvSpPr>
          <p:cNvPr id="4" name="Slide Number Placeholder 3"/>
          <p:cNvSpPr>
            <a:spLocks noGrp="1"/>
          </p:cNvSpPr>
          <p:nvPr>
            <p:ph type="sldNum" sz="quarter" idx="10"/>
          </p:nvPr>
        </p:nvSpPr>
        <p:spPr/>
        <p:txBody>
          <a:bodyPr/>
          <a:lstStyle/>
          <a:p>
            <a:fld id="{CF5191BA-2B98-49A4-8280-2A12DA97767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Exhibit</a:t>
            </a:r>
            <a:endParaRPr lang="en-US" u="none" dirty="0" smtClean="0"/>
          </a:p>
          <a:p>
            <a:endParaRPr lang="en-US" u="none" dirty="0" smtClean="0"/>
          </a:p>
          <a:p>
            <a:r>
              <a:rPr lang="en-US" u="none" dirty="0" smtClean="0"/>
              <a:t>Students</a:t>
            </a:r>
            <a:r>
              <a:rPr lang="en-US" u="none" baseline="0" dirty="0" smtClean="0"/>
              <a:t> can work individually or in groups of up to 5 students. Students only have 500 words they are allowed to put on their exhibit. However, they can use quotes to help support their argument. Students can incorporate media and interactive elements in their exhibit. In the exhibit pictures, students provided thick headphones for viewers to put on and attempt to read their friends’ lips. Anti-bacterial wipes allowed viewers to clean the headphones after they had been used. </a:t>
            </a:r>
          </a:p>
          <a:p>
            <a:r>
              <a:rPr lang="en-US" u="none" baseline="0" dirty="0" smtClean="0"/>
              <a:t>Students can create a traditional tri-fold board exhibit, or they can explore different methods of presentation. Students have a size limit of 40 inches wide, 30 inches deep, and 6 feet high. If students create a circular exhibit like the one pictured, it is limited to 30 inches in diameter. </a:t>
            </a:r>
          </a:p>
          <a:p>
            <a:endParaRPr lang="en-US" u="none" baseline="0" dirty="0" smtClean="0"/>
          </a:p>
          <a:p>
            <a:r>
              <a:rPr lang="en-US" u="none" baseline="0" dirty="0" smtClean="0"/>
              <a:t>Students submit a process paper and an annotated bibliography with their exhibit. </a:t>
            </a:r>
            <a:endParaRPr lang="en-US" u="sng" dirty="0"/>
          </a:p>
        </p:txBody>
      </p:sp>
      <p:sp>
        <p:nvSpPr>
          <p:cNvPr id="4" name="Slide Number Placeholder 3"/>
          <p:cNvSpPr>
            <a:spLocks noGrp="1"/>
          </p:cNvSpPr>
          <p:nvPr>
            <p:ph type="sldNum" sz="quarter" idx="10"/>
          </p:nvPr>
        </p:nvSpPr>
        <p:spPr/>
        <p:txBody>
          <a:bodyPr/>
          <a:lstStyle/>
          <a:p>
            <a:fld id="{CF5191BA-2B98-49A4-8280-2A12DA977678}"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year, National History Day selects a theme to help guide students in their topic selection. The 2017-2018</a:t>
            </a:r>
            <a:r>
              <a:rPr lang="en-US" baseline="0" dirty="0" smtClean="0"/>
              <a:t> contests year’s theme is: Conflict and Compromise in History. Projects must incorporate both conflict </a:t>
            </a:r>
            <a:r>
              <a:rPr lang="en-US" i="1" baseline="0" dirty="0" smtClean="0"/>
              <a:t>and</a:t>
            </a:r>
            <a:r>
              <a:rPr lang="en-US" i="0" baseline="0" dirty="0" smtClean="0"/>
              <a:t> compromise. Students can choose local, state, national, or global topics. These are just a few examples provided by National History Day. Check www.indianahistory.org/education/history-day for Indiana-related topics that your students can explore using the Indiana Historical Society’s collections. </a:t>
            </a:r>
          </a:p>
          <a:p>
            <a:endParaRPr lang="en-US" i="0" baseline="0" dirty="0" smtClean="0"/>
          </a:p>
          <a:p>
            <a:r>
              <a:rPr lang="en-US" i="0" baseline="0" dirty="0" smtClean="0"/>
              <a:t>At the State contest, students can select to be considered for special prizes. For an updated list of special prizes and topics related to them, please visit: http://www.indianahistory.org/education/history-day/student-and-teacher-awards#.WXDXj4jyuM8. </a:t>
            </a:r>
            <a:endParaRPr lang="en-US" dirty="0"/>
          </a:p>
        </p:txBody>
      </p:sp>
      <p:sp>
        <p:nvSpPr>
          <p:cNvPr id="4" name="Slide Number Placeholder 3"/>
          <p:cNvSpPr>
            <a:spLocks noGrp="1"/>
          </p:cNvSpPr>
          <p:nvPr>
            <p:ph type="sldNum" sz="quarter" idx="10"/>
          </p:nvPr>
        </p:nvSpPr>
        <p:spPr/>
        <p:txBody>
          <a:bodyPr/>
          <a:lstStyle/>
          <a:p>
            <a:fld id="{CF5191BA-2B98-49A4-8280-2A12DA977678}"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5191BA-2B98-49A4-8280-2A12DA977678}"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4D915D6-9AB2-4014-AFA7-B59F42311118}" type="datetimeFigureOut">
              <a:rPr lang="en-US" smtClean="0"/>
              <a:pPr/>
              <a:t>11/6/2017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9C54B8-C178-4E18-A5F0-1D52CCFBC328}"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D915D6-9AB2-4014-AFA7-B59F42311118}" type="datetimeFigureOut">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C54B8-C178-4E18-A5F0-1D52CCFBC3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D915D6-9AB2-4014-AFA7-B59F42311118}" type="datetimeFigureOut">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C54B8-C178-4E18-A5F0-1D52CCFBC3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4D915D6-9AB2-4014-AFA7-B59F42311118}" type="datetimeFigureOut">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C54B8-C178-4E18-A5F0-1D52CCFBC328}"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D915D6-9AB2-4014-AFA7-B59F42311118}" type="datetimeFigureOut">
              <a:rPr lang="en-US" smtClean="0"/>
              <a:pPr/>
              <a:t>11/6/2017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99C54B8-C178-4E18-A5F0-1D52CCFBC32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4D915D6-9AB2-4014-AFA7-B59F42311118}" type="datetimeFigureOut">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C54B8-C178-4E18-A5F0-1D52CCFBC328}"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4D915D6-9AB2-4014-AFA7-B59F42311118}" type="datetimeFigureOut">
              <a:rPr lang="en-US" smtClean="0"/>
              <a:pPr/>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9C54B8-C178-4E18-A5F0-1D52CCFBC328}"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D915D6-9AB2-4014-AFA7-B59F42311118}" type="datetimeFigureOut">
              <a:rPr lang="en-US" smtClean="0"/>
              <a:pPr/>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9C54B8-C178-4E18-A5F0-1D52CCFBC3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915D6-9AB2-4014-AFA7-B59F42311118}" type="datetimeFigureOut">
              <a:rPr lang="en-US" smtClean="0"/>
              <a:pPr/>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9C54B8-C178-4E18-A5F0-1D52CCFBC3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D915D6-9AB2-4014-AFA7-B59F42311118}" type="datetimeFigureOut">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C54B8-C178-4E18-A5F0-1D52CCFBC328}"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D915D6-9AB2-4014-AFA7-B59F42311118}" type="datetimeFigureOut">
              <a:rPr lang="en-US" smtClean="0"/>
              <a:pPr/>
              <a:t>11/6/2017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499C54B8-C178-4E18-A5F0-1D52CCFBC328}"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4D915D6-9AB2-4014-AFA7-B59F42311118}" type="datetimeFigureOut">
              <a:rPr lang="en-US" smtClean="0"/>
              <a:pPr/>
              <a:t>11/6/2017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99C54B8-C178-4E18-A5F0-1D52CCFBC3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mailto:nhdi@indianahistory.org" TargetMode="External"/><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hyperlink" Target="mailto:bhrachovec@indianahistory.org" TargetMode="External"/><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17854214.weebly.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youtu.be/Ck3m0YBFzi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youtu.be/mHkfg8kw9l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3352800"/>
            <a:ext cx="4343400" cy="1600200"/>
          </a:xfrm>
        </p:spPr>
        <p:txBody>
          <a:bodyPr>
            <a:normAutofit fontScale="92500" lnSpcReduction="10000"/>
          </a:bodyPr>
          <a:lstStyle/>
          <a:p>
            <a:r>
              <a:rPr lang="en-US" dirty="0" smtClean="0"/>
              <a:t>Bethany Hrachovec</a:t>
            </a:r>
          </a:p>
          <a:p>
            <a:r>
              <a:rPr lang="en-US" dirty="0" smtClean="0"/>
              <a:t>Coordinator, Education and National History Day in Indiana</a:t>
            </a:r>
          </a:p>
          <a:p>
            <a:r>
              <a:rPr lang="en-US" dirty="0" smtClean="0"/>
              <a:t>nhdi@indianahistory.org</a:t>
            </a:r>
            <a:endParaRPr lang="en-US" dirty="0"/>
          </a:p>
        </p:txBody>
      </p:sp>
      <p:sp>
        <p:nvSpPr>
          <p:cNvPr id="2" name="Title 1"/>
          <p:cNvSpPr>
            <a:spLocks noGrp="1"/>
          </p:cNvSpPr>
          <p:nvPr>
            <p:ph type="ctrTitle"/>
          </p:nvPr>
        </p:nvSpPr>
        <p:spPr/>
        <p:txBody>
          <a:bodyPr/>
          <a:lstStyle/>
          <a:p>
            <a:r>
              <a:rPr smtClean="0"/>
              <a:t>National History Day in Indiana</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048000" y="5181600"/>
            <a:ext cx="3090903" cy="122605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6858000" y="5105400"/>
            <a:ext cx="1642837" cy="1384593"/>
          </a:xfrm>
          <a:prstGeom prst="rect">
            <a:avLst/>
          </a:prstGeom>
          <a:noFill/>
          <a:ln w="9525">
            <a:noFill/>
            <a:miter lim="800000"/>
            <a:headEnd/>
            <a:tailEnd/>
          </a:ln>
          <a:effectLst/>
        </p:spPr>
      </p:pic>
      <p:pic>
        <p:nvPicPr>
          <p:cNvPr id="4" name="Picture 2"/>
          <p:cNvPicPr>
            <a:picLocks noChangeAspect="1" noChangeArrowheads="1"/>
          </p:cNvPicPr>
          <p:nvPr/>
        </p:nvPicPr>
        <p:blipFill>
          <a:blip r:embed="rId5" cstate="print"/>
          <a:srcRect/>
          <a:stretch>
            <a:fillRect/>
          </a:stretch>
        </p:blipFill>
        <p:spPr bwMode="auto">
          <a:xfrm>
            <a:off x="685800" y="4797976"/>
            <a:ext cx="1832669" cy="18642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3074" name="Picture 2" descr="G:\NHDI\NHDI 2017\Photos\Nationals\DSC_0569.JPG"/>
          <p:cNvPicPr>
            <a:picLocks noGrp="1" noChangeAspect="1" noChangeArrowheads="1"/>
          </p:cNvPicPr>
          <p:nvPr>
            <p:ph sz="quarter" idx="1"/>
          </p:nvPr>
        </p:nvPicPr>
        <p:blipFill>
          <a:blip r:embed="rId2" cstate="print"/>
          <a:srcRect/>
          <a:stretch>
            <a:fillRect/>
          </a:stretch>
        </p:blipFill>
        <p:spPr bwMode="auto">
          <a:xfrm rot="5400000">
            <a:off x="-787730" y="1397329"/>
            <a:ext cx="6019800" cy="3987141"/>
          </a:xfrm>
          <a:prstGeom prst="rect">
            <a:avLst/>
          </a:prstGeom>
          <a:noFill/>
        </p:spPr>
      </p:pic>
      <p:pic>
        <p:nvPicPr>
          <p:cNvPr id="3075" name="Picture 3" descr="G:\NHDI\NHDI 2017\Photos\Nationals\DSC_0575.JPG"/>
          <p:cNvPicPr>
            <a:picLocks noGrp="1" noChangeAspect="1" noChangeArrowheads="1"/>
          </p:cNvPicPr>
          <p:nvPr>
            <p:ph sz="quarter" idx="2"/>
          </p:nvPr>
        </p:nvPicPr>
        <p:blipFill>
          <a:blip r:embed="rId3" cstate="print"/>
          <a:srcRect/>
          <a:stretch>
            <a:fillRect/>
          </a:stretch>
        </p:blipFill>
        <p:spPr bwMode="auto">
          <a:xfrm rot="5400000">
            <a:off x="3708070" y="1397330"/>
            <a:ext cx="6019799" cy="398714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792162"/>
          </a:xfrm>
        </p:spPr>
        <p:txBody>
          <a:bodyPr>
            <a:normAutofit/>
          </a:bodyPr>
          <a:lstStyle/>
          <a:p>
            <a:r>
              <a:rPr lang="en-US" dirty="0" smtClean="0"/>
              <a:t>Annual Theme</a:t>
            </a:r>
            <a:endParaRPr lang="en-US" dirty="0"/>
          </a:p>
        </p:txBody>
      </p:sp>
      <p:sp>
        <p:nvSpPr>
          <p:cNvPr id="3" name="Content Placeholder 2"/>
          <p:cNvSpPr>
            <a:spLocks noGrp="1"/>
          </p:cNvSpPr>
          <p:nvPr>
            <p:ph sz="quarter" idx="1"/>
          </p:nvPr>
        </p:nvSpPr>
        <p:spPr>
          <a:xfrm>
            <a:off x="685800" y="1219200"/>
            <a:ext cx="3429000" cy="5638800"/>
          </a:xfrm>
        </p:spPr>
        <p:txBody>
          <a:bodyPr>
            <a:normAutofit/>
          </a:bodyPr>
          <a:lstStyle/>
          <a:p>
            <a:r>
              <a:rPr lang="en-US" dirty="0" smtClean="0"/>
              <a:t>Northwest Ordinance</a:t>
            </a:r>
          </a:p>
          <a:p>
            <a:r>
              <a:rPr lang="en-US" dirty="0" smtClean="0"/>
              <a:t>Ryan White’s fight for AIDS education</a:t>
            </a:r>
          </a:p>
          <a:p>
            <a:r>
              <a:rPr lang="en-US" dirty="0" smtClean="0"/>
              <a:t>War of 1812</a:t>
            </a:r>
          </a:p>
          <a:p>
            <a:r>
              <a:rPr lang="en-US" dirty="0" smtClean="0"/>
              <a:t>Prohibition</a:t>
            </a:r>
          </a:p>
          <a:p>
            <a:r>
              <a:rPr lang="en-US" dirty="0" smtClean="0"/>
              <a:t>Abolition</a:t>
            </a:r>
          </a:p>
          <a:p>
            <a:r>
              <a:rPr lang="en-US" dirty="0" smtClean="0"/>
              <a:t>Women’s suffrage</a:t>
            </a:r>
          </a:p>
          <a:p>
            <a:r>
              <a:rPr lang="en-US" dirty="0" smtClean="0"/>
              <a:t>Music</a:t>
            </a:r>
          </a:p>
          <a:p>
            <a:r>
              <a:rPr lang="en-US" dirty="0" smtClean="0"/>
              <a:t>WWII Prisoners of War at Camp </a:t>
            </a:r>
            <a:r>
              <a:rPr lang="en-US" dirty="0" err="1" smtClean="0"/>
              <a:t>Atterbury</a:t>
            </a:r>
            <a:endParaRPr lang="en-US" dirty="0" smtClean="0"/>
          </a:p>
        </p:txBody>
      </p:sp>
      <p:pic>
        <p:nvPicPr>
          <p:cNvPr id="3074" name="Picture 2"/>
          <p:cNvPicPr>
            <a:picLocks noChangeAspect="1" noChangeArrowheads="1"/>
          </p:cNvPicPr>
          <p:nvPr/>
        </p:nvPicPr>
        <p:blipFill>
          <a:blip r:embed="rId3" cstate="print"/>
          <a:srcRect/>
          <a:stretch>
            <a:fillRect/>
          </a:stretch>
        </p:blipFill>
        <p:spPr bwMode="auto">
          <a:xfrm>
            <a:off x="4724400" y="2057400"/>
            <a:ext cx="3897784" cy="30262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943600" cy="792162"/>
          </a:xfrm>
        </p:spPr>
        <p:txBody>
          <a:bodyPr>
            <a:normAutofit/>
          </a:bodyPr>
          <a:lstStyle/>
          <a:p>
            <a:r>
              <a:rPr lang="en-US" dirty="0" smtClean="0"/>
              <a:t>Annual Theme</a:t>
            </a:r>
            <a:endParaRPr lang="en-US" dirty="0"/>
          </a:p>
        </p:txBody>
      </p:sp>
      <p:sp>
        <p:nvSpPr>
          <p:cNvPr id="3" name="Content Placeholder 2"/>
          <p:cNvSpPr>
            <a:spLocks noGrp="1"/>
          </p:cNvSpPr>
          <p:nvPr>
            <p:ph sz="quarter" idx="1"/>
          </p:nvPr>
        </p:nvSpPr>
        <p:spPr>
          <a:xfrm>
            <a:off x="685800" y="5334000"/>
            <a:ext cx="8077200" cy="1524000"/>
          </a:xfrm>
        </p:spPr>
        <p:txBody>
          <a:bodyPr>
            <a:normAutofit fontScale="85000" lnSpcReduction="20000"/>
          </a:bodyPr>
          <a:lstStyle/>
          <a:p>
            <a:r>
              <a:rPr lang="en-US" dirty="0" smtClean="0"/>
              <a:t>Conflict AND/OR Compromise</a:t>
            </a:r>
          </a:p>
          <a:p>
            <a:r>
              <a:rPr lang="en-US" dirty="0" smtClean="0"/>
              <a:t>Projects can discuss both, or focus on just one</a:t>
            </a:r>
          </a:p>
          <a:p>
            <a:r>
              <a:rPr lang="en-US" dirty="0" smtClean="0"/>
              <a:t>They do not need to be discussed equally</a:t>
            </a:r>
          </a:p>
          <a:p>
            <a:r>
              <a:rPr lang="en-US" dirty="0" smtClean="0"/>
              <a:t>If the topic includes both, you must talk about both</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752600" y="1219200"/>
            <a:ext cx="5051146" cy="39216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dirty="0" smtClean="0"/>
              <a:t>Conflict, Compromise, or Both?</a:t>
            </a:r>
            <a:endParaRPr lang="en-US" dirty="0"/>
          </a:p>
        </p:txBody>
      </p:sp>
      <p:sp>
        <p:nvSpPr>
          <p:cNvPr id="3" name="Content Placeholder 2"/>
          <p:cNvSpPr>
            <a:spLocks noGrp="1"/>
          </p:cNvSpPr>
          <p:nvPr>
            <p:ph sz="quarter" idx="1"/>
          </p:nvPr>
        </p:nvSpPr>
        <p:spPr>
          <a:xfrm>
            <a:off x="228600" y="1447800"/>
            <a:ext cx="5029200" cy="5029200"/>
          </a:xfrm>
        </p:spPr>
        <p:txBody>
          <a:bodyPr>
            <a:normAutofit lnSpcReduction="10000"/>
          </a:bodyPr>
          <a:lstStyle/>
          <a:p>
            <a:pPr>
              <a:buNone/>
            </a:pPr>
            <a:r>
              <a:rPr lang="en-US" dirty="0" smtClean="0"/>
              <a:t>	President Woodrow Wilson put forth a speech near the end of World War I. He outlined 14 Points that should be met in order for peace to be achieved in the world. Wilson fell sick during the Paris Peace Conference, where peace negotiations were happening. French Prime Minister Georges Clemenceau took advantage of this to put forth several articles which caused anger throughout Germany. The Treaty of Versailles passed without many of Woodrow Wilson’s points.</a:t>
            </a:r>
          </a:p>
        </p:txBody>
      </p:sp>
      <p:pic>
        <p:nvPicPr>
          <p:cNvPr id="1026" name="Picture 2" descr="Image result"/>
          <p:cNvPicPr>
            <a:picLocks noChangeAspect="1" noChangeArrowheads="1"/>
          </p:cNvPicPr>
          <p:nvPr/>
        </p:nvPicPr>
        <p:blipFill>
          <a:blip r:embed="rId2"/>
          <a:srcRect/>
          <a:stretch>
            <a:fillRect/>
          </a:stretch>
        </p:blipFill>
        <p:spPr bwMode="auto">
          <a:xfrm>
            <a:off x="5562600" y="1676400"/>
            <a:ext cx="3186308" cy="42291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dirty="0" smtClean="0"/>
              <a:t>Conflict, Compromise, or Both?</a:t>
            </a:r>
            <a:endParaRPr lang="en-US" dirty="0"/>
          </a:p>
        </p:txBody>
      </p:sp>
      <p:sp>
        <p:nvSpPr>
          <p:cNvPr id="3" name="Content Placeholder 2"/>
          <p:cNvSpPr>
            <a:spLocks noGrp="1"/>
          </p:cNvSpPr>
          <p:nvPr>
            <p:ph sz="quarter" idx="1"/>
          </p:nvPr>
        </p:nvSpPr>
        <p:spPr>
          <a:xfrm>
            <a:off x="228600" y="1447800"/>
            <a:ext cx="5029200" cy="5029200"/>
          </a:xfrm>
        </p:spPr>
        <p:txBody>
          <a:bodyPr>
            <a:normAutofit/>
          </a:bodyPr>
          <a:lstStyle/>
          <a:p>
            <a:pPr>
              <a:buNone/>
            </a:pPr>
            <a:r>
              <a:rPr lang="en-US" dirty="0" smtClean="0"/>
              <a:t>	Jesse Owens was an African American Olympic athlete who excelled in sprinting during the 1930s. He participated in the 1936 Summer Olympics in Berlin, Germany, during Adolf Hitler’s reign. Adolf Hitler wanted to use the Olympics to show the world the superiority of the Aryan people. Jesse Owens dominated the Olympics and became the first American to hold gold medals in a track and field event.</a:t>
            </a:r>
          </a:p>
        </p:txBody>
      </p:sp>
      <p:pic>
        <p:nvPicPr>
          <p:cNvPr id="45058" name="Picture 2" descr="Image result for jesse owens olympics"/>
          <p:cNvPicPr>
            <a:picLocks noChangeAspect="1" noChangeArrowheads="1"/>
          </p:cNvPicPr>
          <p:nvPr/>
        </p:nvPicPr>
        <p:blipFill>
          <a:blip r:embed="rId2"/>
          <a:srcRect/>
          <a:stretch>
            <a:fillRect/>
          </a:stretch>
        </p:blipFill>
        <p:spPr bwMode="auto">
          <a:xfrm>
            <a:off x="5257800" y="1447800"/>
            <a:ext cx="3581400" cy="437042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dirty="0" smtClean="0"/>
              <a:t>Conflict, Compromise, or Both?</a:t>
            </a:r>
            <a:endParaRPr lang="en-US" dirty="0"/>
          </a:p>
        </p:txBody>
      </p:sp>
      <p:sp>
        <p:nvSpPr>
          <p:cNvPr id="3" name="Content Placeholder 2"/>
          <p:cNvSpPr>
            <a:spLocks noGrp="1"/>
          </p:cNvSpPr>
          <p:nvPr>
            <p:ph sz="quarter" idx="1"/>
          </p:nvPr>
        </p:nvSpPr>
        <p:spPr>
          <a:xfrm>
            <a:off x="228600" y="1447800"/>
            <a:ext cx="5029200" cy="5029200"/>
          </a:xfrm>
        </p:spPr>
        <p:txBody>
          <a:bodyPr>
            <a:normAutofit lnSpcReduction="10000"/>
          </a:bodyPr>
          <a:lstStyle/>
          <a:p>
            <a:pPr>
              <a:buNone/>
            </a:pPr>
            <a:r>
              <a:rPr lang="en-US" dirty="0" smtClean="0"/>
              <a:t>	Rachel Carson quit her job with the US Fish and Wildlife Service department during World War II when she began to notice the affects of chemical pesticides on the environment. Her previous publications were written in a way that would educate people without boring them with the technical scientific names of the world. She shifted her writings to warning the public on the dangers of the chemical industry.</a:t>
            </a:r>
          </a:p>
        </p:txBody>
      </p:sp>
      <p:pic>
        <p:nvPicPr>
          <p:cNvPr id="46082" name="Picture 2" descr="PHOTO: Rachel Carson"/>
          <p:cNvPicPr>
            <a:picLocks noChangeAspect="1" noChangeArrowheads="1"/>
          </p:cNvPicPr>
          <p:nvPr/>
        </p:nvPicPr>
        <p:blipFill>
          <a:blip r:embed="rId2"/>
          <a:srcRect/>
          <a:stretch>
            <a:fillRect/>
          </a:stretch>
        </p:blipFill>
        <p:spPr bwMode="auto">
          <a:xfrm>
            <a:off x="5562600" y="1524000"/>
            <a:ext cx="2971800" cy="437449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normAutofit/>
          </a:bodyPr>
          <a:lstStyle/>
          <a:p>
            <a:r>
              <a:rPr lang="en-US" sz="4800" dirty="0" smtClean="0"/>
              <a:t>Contest Structure</a:t>
            </a:r>
            <a:endParaRPr lang="en-US" sz="4800" dirty="0"/>
          </a:p>
        </p:txBody>
      </p:sp>
      <p:sp>
        <p:nvSpPr>
          <p:cNvPr id="3" name="Content Placeholder 2"/>
          <p:cNvSpPr>
            <a:spLocks noGrp="1"/>
          </p:cNvSpPr>
          <p:nvPr>
            <p:ph sz="quarter" idx="1"/>
          </p:nvPr>
        </p:nvSpPr>
        <p:spPr>
          <a:xfrm>
            <a:off x="4191000" y="2057400"/>
            <a:ext cx="4495800" cy="4343400"/>
          </a:xfrm>
        </p:spPr>
        <p:txBody>
          <a:bodyPr>
            <a:normAutofit/>
          </a:bodyPr>
          <a:lstStyle/>
          <a:p>
            <a:r>
              <a:rPr lang="en-US" sz="3200" dirty="0" smtClean="0"/>
              <a:t>Judged </a:t>
            </a:r>
            <a:r>
              <a:rPr lang="en-US" sz="3200" dirty="0" smtClean="0"/>
              <a:t>on 3 elements:</a:t>
            </a:r>
          </a:p>
          <a:p>
            <a:pPr lvl="1"/>
            <a:r>
              <a:rPr lang="en-US" sz="3000" dirty="0" smtClean="0"/>
              <a:t>Historical Accuracy – 60%</a:t>
            </a:r>
          </a:p>
          <a:p>
            <a:pPr lvl="1"/>
            <a:r>
              <a:rPr lang="en-US" sz="3000" dirty="0" smtClean="0"/>
              <a:t>Relation to Theme – 20%</a:t>
            </a:r>
          </a:p>
          <a:p>
            <a:pPr lvl="1"/>
            <a:r>
              <a:rPr lang="en-US" sz="3000" dirty="0" smtClean="0"/>
              <a:t>Clarity of Presentation – 20%</a:t>
            </a:r>
          </a:p>
        </p:txBody>
      </p:sp>
      <p:pic>
        <p:nvPicPr>
          <p:cNvPr id="7170" name="Picture 2" descr="G:\NHDI\NHDI 2017\Photos\IPS contest 3.15.17\IMG_0223.JPG"/>
          <p:cNvPicPr>
            <a:picLocks noChangeAspect="1" noChangeArrowheads="1"/>
          </p:cNvPicPr>
          <p:nvPr/>
        </p:nvPicPr>
        <p:blipFill>
          <a:blip r:embed="rId3" cstate="print"/>
          <a:srcRect/>
          <a:stretch>
            <a:fillRect/>
          </a:stretch>
        </p:blipFill>
        <p:spPr bwMode="auto">
          <a:xfrm rot="5400000">
            <a:off x="76200" y="2057400"/>
            <a:ext cx="4267200" cy="3200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begin?	</a:t>
            </a:r>
            <a:endParaRPr lang="en-US" dirty="0"/>
          </a:p>
        </p:txBody>
      </p:sp>
      <p:sp>
        <p:nvSpPr>
          <p:cNvPr id="3" name="Content Placeholder 2"/>
          <p:cNvSpPr>
            <a:spLocks noGrp="1"/>
          </p:cNvSpPr>
          <p:nvPr>
            <p:ph sz="quarter" idx="1"/>
          </p:nvPr>
        </p:nvSpPr>
        <p:spPr>
          <a:xfrm>
            <a:off x="914400" y="1447800"/>
            <a:ext cx="7772400" cy="5029200"/>
          </a:xfrm>
        </p:spPr>
        <p:txBody>
          <a:bodyPr>
            <a:normAutofit/>
          </a:bodyPr>
          <a:lstStyle/>
          <a:p>
            <a:r>
              <a:rPr lang="en-US" dirty="0" smtClean="0"/>
              <a:t>Research your topic</a:t>
            </a:r>
          </a:p>
          <a:p>
            <a:pPr lvl="1"/>
            <a:r>
              <a:rPr lang="en-US" dirty="0" smtClean="0"/>
              <a:t>Primary Sources – Created during time of event or involved someone firsthand</a:t>
            </a:r>
          </a:p>
          <a:p>
            <a:pPr lvl="2"/>
            <a:r>
              <a:rPr lang="en-US" dirty="0" smtClean="0"/>
              <a:t>Interviews</a:t>
            </a:r>
          </a:p>
          <a:p>
            <a:pPr lvl="2"/>
            <a:r>
              <a:rPr lang="en-US" dirty="0" smtClean="0"/>
              <a:t>Newspapers</a:t>
            </a:r>
          </a:p>
          <a:p>
            <a:pPr lvl="2"/>
            <a:r>
              <a:rPr lang="en-US" dirty="0" smtClean="0"/>
              <a:t>Letters</a:t>
            </a:r>
          </a:p>
          <a:p>
            <a:pPr lvl="2"/>
            <a:r>
              <a:rPr lang="en-US" dirty="0" smtClean="0"/>
              <a:t>Diaries</a:t>
            </a:r>
          </a:p>
          <a:p>
            <a:pPr lvl="2"/>
            <a:r>
              <a:rPr lang="en-US" dirty="0" smtClean="0"/>
              <a:t>Autobiographies</a:t>
            </a:r>
          </a:p>
          <a:p>
            <a:pPr lvl="1"/>
            <a:r>
              <a:rPr lang="en-US" dirty="0" smtClean="0"/>
              <a:t>Secondary Sources – Topic overview and background information</a:t>
            </a:r>
          </a:p>
          <a:p>
            <a:pPr lvl="2"/>
            <a:r>
              <a:rPr lang="en-US" dirty="0" smtClean="0"/>
              <a:t>Biographies</a:t>
            </a:r>
          </a:p>
          <a:p>
            <a:pPr lvl="2"/>
            <a:r>
              <a:rPr lang="en-US" dirty="0" smtClean="0"/>
              <a:t>Encyclopedias</a:t>
            </a:r>
          </a:p>
          <a:p>
            <a:pPr lvl="2"/>
            <a:r>
              <a:rPr lang="en-US" dirty="0" smtClean="0"/>
              <a:t>Websites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 I do next?</a:t>
            </a:r>
            <a:endParaRPr lang="en-US" dirty="0"/>
          </a:p>
        </p:txBody>
      </p:sp>
      <p:sp>
        <p:nvSpPr>
          <p:cNvPr id="3" name="Content Placeholder 2"/>
          <p:cNvSpPr>
            <a:spLocks noGrp="1"/>
          </p:cNvSpPr>
          <p:nvPr>
            <p:ph sz="quarter" idx="1"/>
          </p:nvPr>
        </p:nvSpPr>
        <p:spPr/>
        <p:txBody>
          <a:bodyPr/>
          <a:lstStyle/>
          <a:p>
            <a:r>
              <a:rPr lang="en-US" dirty="0" smtClean="0"/>
              <a:t>Decide on your group and project type</a:t>
            </a:r>
          </a:p>
          <a:p>
            <a:pPr lvl="1"/>
            <a:r>
              <a:rPr lang="en-US" dirty="0" smtClean="0"/>
              <a:t>Paper</a:t>
            </a:r>
          </a:p>
          <a:p>
            <a:pPr lvl="1"/>
            <a:r>
              <a:rPr lang="en-US" dirty="0" smtClean="0"/>
              <a:t>Exhibit</a:t>
            </a:r>
          </a:p>
          <a:p>
            <a:pPr lvl="1"/>
            <a:r>
              <a:rPr lang="en-US" dirty="0" smtClean="0"/>
              <a:t>Documentary</a:t>
            </a:r>
          </a:p>
          <a:p>
            <a:pPr lvl="1"/>
            <a:r>
              <a:rPr lang="en-US" dirty="0" smtClean="0"/>
              <a:t>Performance</a:t>
            </a:r>
          </a:p>
          <a:p>
            <a:pPr lvl="1"/>
            <a:r>
              <a:rPr lang="en-US" dirty="0" smtClean="0"/>
              <a:t>Website</a:t>
            </a:r>
          </a:p>
          <a:p>
            <a:r>
              <a:rPr lang="en-US" dirty="0" smtClean="0"/>
              <a:t>Competitions</a:t>
            </a:r>
          </a:p>
          <a:p>
            <a:pPr lvl="1"/>
            <a:r>
              <a:rPr lang="en-US" dirty="0" smtClean="0"/>
              <a:t>Present in class</a:t>
            </a:r>
          </a:p>
          <a:p>
            <a:pPr lvl="1"/>
            <a:r>
              <a:rPr lang="en-US" dirty="0" smtClean="0"/>
              <a:t>Go to a regional contest and compete against other students from around the state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900550"/>
            <a:ext cx="2590800" cy="522288"/>
          </a:xfrm>
        </p:spPr>
        <p:txBody>
          <a:bodyPr/>
          <a:lstStyle/>
          <a:p>
            <a:r>
              <a:rPr lang="en-US" sz="4000" dirty="0" smtClean="0"/>
              <a:t>Contact Us</a:t>
            </a:r>
            <a:endParaRPr lang="en-US" sz="4000" dirty="0"/>
          </a:p>
        </p:txBody>
      </p:sp>
      <p:sp>
        <p:nvSpPr>
          <p:cNvPr id="6" name="Text Placeholder 5"/>
          <p:cNvSpPr>
            <a:spLocks noGrp="1"/>
          </p:cNvSpPr>
          <p:nvPr>
            <p:ph type="body" sz="half" idx="2"/>
          </p:nvPr>
        </p:nvSpPr>
        <p:spPr>
          <a:xfrm>
            <a:off x="228600" y="5410200"/>
            <a:ext cx="5105400" cy="685800"/>
          </a:xfrm>
        </p:spPr>
        <p:txBody>
          <a:bodyPr>
            <a:noAutofit/>
          </a:bodyPr>
          <a:lstStyle/>
          <a:p>
            <a:r>
              <a:rPr lang="en-US" sz="3200" dirty="0" smtClean="0">
                <a:hlinkClick r:id="rId3"/>
              </a:rPr>
              <a:t>nhdi@indianahistory.org</a:t>
            </a:r>
            <a:r>
              <a:rPr lang="en-US" sz="3200" dirty="0" smtClean="0"/>
              <a:t> </a:t>
            </a:r>
            <a:r>
              <a:rPr lang="en-US" sz="3200" dirty="0" smtClean="0">
                <a:hlinkClick r:id="rId4"/>
              </a:rPr>
              <a:t>bhrachovec@indianahistory.org</a:t>
            </a:r>
            <a:r>
              <a:rPr lang="en-US" sz="3200" dirty="0" smtClean="0"/>
              <a:t> </a:t>
            </a:r>
            <a:endParaRPr lang="en-US" sz="3200" dirty="0"/>
          </a:p>
        </p:txBody>
      </p:sp>
      <p:pic>
        <p:nvPicPr>
          <p:cNvPr id="7" name="Picture 2" descr="G:\NHDI\NHDI 2017\Photos\Nationals\DSC_0633.JPG"/>
          <p:cNvPicPr>
            <a:picLocks noGrp="1" noChangeAspect="1" noChangeArrowheads="1"/>
          </p:cNvPicPr>
          <p:nvPr>
            <p:ph type="pic" idx="1"/>
          </p:nvPr>
        </p:nvPicPr>
        <p:blipFill>
          <a:blip r:embed="rId5" cstate="print"/>
          <a:srcRect t="11538" b="11538"/>
          <a:stretch>
            <a:fillRect/>
          </a:stretch>
        </p:blipFill>
        <p:spPr bwMode="auto">
          <a:prstGeom prst="rect">
            <a:avLst/>
          </a:prstGeom>
          <a:noFill/>
        </p:spPr>
      </p:pic>
      <p:sp>
        <p:nvSpPr>
          <p:cNvPr id="8" name="Title 3"/>
          <p:cNvSpPr txBox="1">
            <a:spLocks/>
          </p:cNvSpPr>
          <p:nvPr/>
        </p:nvSpPr>
        <p:spPr>
          <a:xfrm>
            <a:off x="5638800" y="4876800"/>
            <a:ext cx="2590800" cy="522288"/>
          </a:xfrm>
          <a:prstGeom prst="rect">
            <a:avLst/>
          </a:prstGeom>
        </p:spPr>
        <p:txBody>
          <a:bodyPr bIns="9144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Follow Us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9" name="TextBox 8"/>
          <p:cNvSpPr txBox="1"/>
          <p:nvPr/>
        </p:nvSpPr>
        <p:spPr>
          <a:xfrm>
            <a:off x="5410200" y="5410200"/>
            <a:ext cx="3581400" cy="707886"/>
          </a:xfrm>
          <a:prstGeom prst="rect">
            <a:avLst/>
          </a:prstGeom>
          <a:noFill/>
        </p:spPr>
        <p:txBody>
          <a:bodyPr wrap="square" rtlCol="0">
            <a:spAutoFit/>
          </a:bodyPr>
          <a:lstStyle/>
          <a:p>
            <a:r>
              <a:rPr lang="en-US" sz="2000" dirty="0" err="1" smtClean="0"/>
              <a:t>NHDIndiana</a:t>
            </a:r>
            <a:endParaRPr lang="en-US" sz="2000" dirty="0" smtClean="0"/>
          </a:p>
          <a:p>
            <a:r>
              <a:rPr lang="en-US" sz="2000" dirty="0" smtClean="0"/>
              <a:t>National History Day in Indiana</a:t>
            </a:r>
            <a:endParaRPr lang="en-US" sz="2000" dirty="0"/>
          </a:p>
        </p:txBody>
      </p:sp>
      <p:pic>
        <p:nvPicPr>
          <p:cNvPr id="19458" name="Picture 2" descr="Image result for facebook logo"/>
          <p:cNvPicPr>
            <a:picLocks noChangeAspect="1" noChangeArrowheads="1"/>
          </p:cNvPicPr>
          <p:nvPr/>
        </p:nvPicPr>
        <p:blipFill>
          <a:blip r:embed="rId6" cstate="print"/>
          <a:srcRect/>
          <a:stretch>
            <a:fillRect/>
          </a:stretch>
        </p:blipFill>
        <p:spPr bwMode="auto">
          <a:xfrm>
            <a:off x="5410200" y="6096000"/>
            <a:ext cx="612775" cy="612775"/>
          </a:xfrm>
          <a:prstGeom prst="rect">
            <a:avLst/>
          </a:prstGeom>
          <a:noFill/>
        </p:spPr>
      </p:pic>
      <p:pic>
        <p:nvPicPr>
          <p:cNvPr id="19460" name="Picture 4" descr="Image result for twitter logo"/>
          <p:cNvPicPr>
            <a:picLocks noChangeAspect="1" noChangeArrowheads="1"/>
          </p:cNvPicPr>
          <p:nvPr/>
        </p:nvPicPr>
        <p:blipFill>
          <a:blip r:embed="rId7" cstate="print"/>
          <a:srcRect/>
          <a:stretch>
            <a:fillRect/>
          </a:stretch>
        </p:blipFill>
        <p:spPr bwMode="auto">
          <a:xfrm>
            <a:off x="5638800" y="6096000"/>
            <a:ext cx="1304365" cy="615950"/>
          </a:xfrm>
          <a:prstGeom prst="rect">
            <a:avLst/>
          </a:prstGeom>
          <a:noFill/>
        </p:spPr>
      </p:pic>
      <p:pic>
        <p:nvPicPr>
          <p:cNvPr id="19462" name="Picture 6" descr="Image result for instagram logo"/>
          <p:cNvPicPr>
            <a:picLocks noChangeAspect="1" noChangeArrowheads="1"/>
          </p:cNvPicPr>
          <p:nvPr/>
        </p:nvPicPr>
        <p:blipFill>
          <a:blip r:embed="rId8" cstate="print"/>
          <a:srcRect/>
          <a:stretch>
            <a:fillRect/>
          </a:stretch>
        </p:blipFill>
        <p:spPr bwMode="auto">
          <a:xfrm>
            <a:off x="6553200" y="6096000"/>
            <a:ext cx="609600" cy="609600"/>
          </a:xfrm>
          <a:prstGeom prst="rect">
            <a:avLst/>
          </a:prstGeom>
          <a:noFill/>
        </p:spPr>
      </p:pic>
      <p:sp>
        <p:nvSpPr>
          <p:cNvPr id="19466" name="AutoShape 10" descr="Image result for snapchat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8" name="AutoShape 12" descr="Image result for snapchat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70" name="Picture 14" descr="Image result for snapchat logo png"/>
          <p:cNvPicPr>
            <a:picLocks noChangeAspect="1" noChangeArrowheads="1"/>
          </p:cNvPicPr>
          <p:nvPr/>
        </p:nvPicPr>
        <p:blipFill>
          <a:blip r:embed="rId9" cstate="print"/>
          <a:srcRect/>
          <a:stretch>
            <a:fillRect/>
          </a:stretch>
        </p:blipFill>
        <p:spPr bwMode="auto">
          <a:xfrm>
            <a:off x="7086600" y="5943600"/>
            <a:ext cx="914400" cy="914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Tailored to </a:t>
            </a:r>
            <a:r>
              <a:rPr lang="en-US" sz="4400" dirty="0" smtClean="0"/>
              <a:t>your </a:t>
            </a:r>
            <a:r>
              <a:rPr lang="en-US" sz="4400" dirty="0" smtClean="0"/>
              <a:t>interests	</a:t>
            </a:r>
            <a:endParaRPr lang="en-US" sz="4400" dirty="0"/>
          </a:p>
        </p:txBody>
      </p:sp>
      <p:sp>
        <p:nvSpPr>
          <p:cNvPr id="3" name="Content Placeholder 2"/>
          <p:cNvSpPr>
            <a:spLocks noGrp="1"/>
          </p:cNvSpPr>
          <p:nvPr>
            <p:ph sz="quarter" idx="1"/>
          </p:nvPr>
        </p:nvSpPr>
        <p:spPr/>
        <p:txBody>
          <a:bodyPr>
            <a:noAutofit/>
          </a:bodyPr>
          <a:lstStyle/>
          <a:p>
            <a:r>
              <a:rPr lang="en-US" sz="4000" dirty="0" smtClean="0"/>
              <a:t>Art</a:t>
            </a:r>
          </a:p>
          <a:p>
            <a:r>
              <a:rPr lang="en-US" sz="4000" dirty="0" smtClean="0"/>
              <a:t>Music</a:t>
            </a:r>
          </a:p>
          <a:p>
            <a:r>
              <a:rPr lang="en-US" sz="4000" dirty="0" smtClean="0"/>
              <a:t>Politics</a:t>
            </a:r>
          </a:p>
          <a:p>
            <a:r>
              <a:rPr lang="en-US" sz="4000" dirty="0" smtClean="0"/>
              <a:t>Science</a:t>
            </a:r>
          </a:p>
          <a:p>
            <a:r>
              <a:rPr lang="en-US" sz="4000" dirty="0" smtClean="0"/>
              <a:t>War</a:t>
            </a:r>
          </a:p>
          <a:p>
            <a:r>
              <a:rPr lang="en-US" sz="4000" dirty="0" smtClean="0"/>
              <a:t>Civil Rights</a:t>
            </a:r>
          </a:p>
          <a:p>
            <a:r>
              <a:rPr lang="en-US" sz="4000" dirty="0" smtClean="0"/>
              <a:t>Religion</a:t>
            </a:r>
            <a:endParaRPr lang="en-US" sz="4000" dirty="0"/>
          </a:p>
        </p:txBody>
      </p:sp>
      <p:pic>
        <p:nvPicPr>
          <p:cNvPr id="2050" name="Picture 2"/>
          <p:cNvPicPr>
            <a:picLocks noChangeAspect="1" noChangeArrowheads="1"/>
          </p:cNvPicPr>
          <p:nvPr/>
        </p:nvPicPr>
        <p:blipFill>
          <a:blip r:embed="rId3" cstate="print"/>
          <a:srcRect/>
          <a:stretch>
            <a:fillRect/>
          </a:stretch>
        </p:blipFill>
        <p:spPr bwMode="auto">
          <a:xfrm>
            <a:off x="4572000" y="1600200"/>
            <a:ext cx="3276600" cy="436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projects need:</a:t>
            </a:r>
            <a:endParaRPr lang="en-US" dirty="0"/>
          </a:p>
        </p:txBody>
      </p:sp>
      <p:sp>
        <p:nvSpPr>
          <p:cNvPr id="3" name="Content Placeholder 2"/>
          <p:cNvSpPr>
            <a:spLocks noGrp="1"/>
          </p:cNvSpPr>
          <p:nvPr>
            <p:ph sz="quarter" idx="1"/>
          </p:nvPr>
        </p:nvSpPr>
        <p:spPr>
          <a:xfrm>
            <a:off x="914400" y="2362200"/>
            <a:ext cx="3352800" cy="3581400"/>
          </a:xfrm>
        </p:spPr>
        <p:txBody>
          <a:bodyPr/>
          <a:lstStyle/>
          <a:p>
            <a:r>
              <a:rPr lang="en-US" dirty="0" smtClean="0"/>
              <a:t>Process Paper</a:t>
            </a:r>
          </a:p>
          <a:p>
            <a:pPr lvl="1"/>
            <a:r>
              <a:rPr lang="en-US" dirty="0" smtClean="0"/>
              <a:t>Describe how you created your project</a:t>
            </a:r>
          </a:p>
          <a:p>
            <a:r>
              <a:rPr lang="en-US" dirty="0" smtClean="0"/>
              <a:t>Annotated bibliography</a:t>
            </a:r>
          </a:p>
          <a:p>
            <a:pPr lvl="1"/>
            <a:r>
              <a:rPr lang="en-US" dirty="0" smtClean="0"/>
              <a:t>MLA or Chicago Manual of Style</a:t>
            </a:r>
          </a:p>
          <a:p>
            <a:endParaRPr lang="en-US" dirty="0"/>
          </a:p>
        </p:txBody>
      </p:sp>
      <p:pic>
        <p:nvPicPr>
          <p:cNvPr id="3075" name="Picture 3" descr="G:\NHDI\NHDI 2017\Photos\State 5.6.17\04062017_NationalDayHistory_44.JPG"/>
          <p:cNvPicPr>
            <a:picLocks noChangeAspect="1" noChangeArrowheads="1"/>
          </p:cNvPicPr>
          <p:nvPr/>
        </p:nvPicPr>
        <p:blipFill>
          <a:blip r:embed="rId2" cstate="print"/>
          <a:srcRect/>
          <a:stretch>
            <a:fillRect/>
          </a:stretch>
        </p:blipFill>
        <p:spPr bwMode="auto">
          <a:xfrm>
            <a:off x="4800600" y="1447800"/>
            <a:ext cx="3581400" cy="489899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Type: Paper</a:t>
            </a:r>
            <a:endParaRPr lang="en-US" dirty="0"/>
          </a:p>
        </p:txBody>
      </p:sp>
      <p:sp>
        <p:nvSpPr>
          <p:cNvPr id="3" name="Content Placeholder 2"/>
          <p:cNvSpPr>
            <a:spLocks noGrp="1"/>
          </p:cNvSpPr>
          <p:nvPr>
            <p:ph sz="quarter" idx="1"/>
          </p:nvPr>
        </p:nvSpPr>
        <p:spPr>
          <a:xfrm>
            <a:off x="228600" y="1752600"/>
            <a:ext cx="3352800" cy="4343400"/>
          </a:xfrm>
        </p:spPr>
        <p:txBody>
          <a:bodyPr>
            <a:normAutofit/>
          </a:bodyPr>
          <a:lstStyle/>
          <a:p>
            <a:r>
              <a:rPr lang="en-US" dirty="0" smtClean="0"/>
              <a:t>1500-2500 words</a:t>
            </a:r>
          </a:p>
          <a:p>
            <a:r>
              <a:rPr lang="en-US" dirty="0" smtClean="0"/>
              <a:t>Individual work only</a:t>
            </a:r>
          </a:p>
          <a:p>
            <a:r>
              <a:rPr lang="en-US" dirty="0" smtClean="0"/>
              <a:t>Traditional papers and creative writing</a:t>
            </a:r>
          </a:p>
          <a:p>
            <a:r>
              <a:rPr lang="en-US" dirty="0" smtClean="0"/>
              <a:t>Does not need a process paper</a:t>
            </a:r>
          </a:p>
          <a:p>
            <a:r>
              <a:rPr lang="en-US" dirty="0" smtClean="0"/>
              <a:t>Appendix: not required</a:t>
            </a:r>
          </a:p>
          <a:p>
            <a:r>
              <a:rPr lang="en-US" dirty="0" smtClean="0"/>
              <a:t>Footnotes, endnotes, internal citations</a:t>
            </a:r>
          </a:p>
          <a:p>
            <a:endParaRPr lang="en-US" dirty="0"/>
          </a:p>
        </p:txBody>
      </p:sp>
      <p:pic>
        <p:nvPicPr>
          <p:cNvPr id="2050" name="Picture 2" descr="G:\NHDI\Photos\2017 Tune-up\IMG_2331.JPG"/>
          <p:cNvPicPr>
            <a:picLocks noChangeAspect="1" noChangeArrowheads="1"/>
          </p:cNvPicPr>
          <p:nvPr/>
        </p:nvPicPr>
        <p:blipFill>
          <a:blip r:embed="rId3" cstate="print"/>
          <a:srcRect/>
          <a:stretch>
            <a:fillRect/>
          </a:stretch>
        </p:blipFill>
        <p:spPr bwMode="auto">
          <a:xfrm>
            <a:off x="3733800" y="1752600"/>
            <a:ext cx="5181600" cy="3886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838200"/>
          </a:xfrm>
        </p:spPr>
        <p:txBody>
          <a:bodyPr>
            <a:normAutofit/>
          </a:bodyPr>
          <a:lstStyle/>
          <a:p>
            <a:r>
              <a:rPr lang="en-US" dirty="0" smtClean="0"/>
              <a:t>Project Type: Website</a:t>
            </a:r>
            <a:endParaRPr lang="en-US" dirty="0"/>
          </a:p>
        </p:txBody>
      </p:sp>
      <p:sp>
        <p:nvSpPr>
          <p:cNvPr id="3" name="Content Placeholder 2"/>
          <p:cNvSpPr>
            <a:spLocks noGrp="1"/>
          </p:cNvSpPr>
          <p:nvPr>
            <p:ph sz="quarter" idx="1"/>
          </p:nvPr>
        </p:nvSpPr>
        <p:spPr>
          <a:xfrm>
            <a:off x="1600200" y="990600"/>
            <a:ext cx="2819400" cy="2362200"/>
          </a:xfrm>
        </p:spPr>
        <p:txBody>
          <a:bodyPr>
            <a:normAutofit/>
          </a:bodyPr>
          <a:lstStyle/>
          <a:p>
            <a:r>
              <a:rPr lang="en-US" dirty="0" smtClean="0"/>
              <a:t>Individual or group</a:t>
            </a:r>
          </a:p>
          <a:p>
            <a:r>
              <a:rPr lang="en-US" dirty="0" smtClean="0"/>
              <a:t>1200 word limit</a:t>
            </a:r>
          </a:p>
          <a:p>
            <a:r>
              <a:rPr lang="en-US" dirty="0" smtClean="0"/>
              <a:t>Can be viewed on different browsers</a:t>
            </a:r>
          </a:p>
        </p:txBody>
      </p:sp>
      <p:pic>
        <p:nvPicPr>
          <p:cNvPr id="3074" name="Picture 2"/>
          <p:cNvPicPr>
            <a:picLocks noChangeAspect="1" noChangeArrowheads="1"/>
          </p:cNvPicPr>
          <p:nvPr/>
        </p:nvPicPr>
        <p:blipFill>
          <a:blip r:embed="rId3"/>
          <a:srcRect/>
          <a:stretch>
            <a:fillRect/>
          </a:stretch>
        </p:blipFill>
        <p:spPr bwMode="auto">
          <a:xfrm>
            <a:off x="838200" y="2819400"/>
            <a:ext cx="7774790" cy="3875240"/>
          </a:xfrm>
          <a:prstGeom prst="rect">
            <a:avLst/>
          </a:prstGeom>
          <a:noFill/>
          <a:ln w="9525">
            <a:noFill/>
            <a:miter lim="800000"/>
            <a:headEnd/>
            <a:tailEnd/>
          </a:ln>
          <a:effectLst/>
        </p:spPr>
      </p:pic>
      <p:sp>
        <p:nvSpPr>
          <p:cNvPr id="5" name="Content Placeholder 2"/>
          <p:cNvSpPr txBox="1">
            <a:spLocks/>
          </p:cNvSpPr>
          <p:nvPr/>
        </p:nvSpPr>
        <p:spPr>
          <a:xfrm>
            <a:off x="5257800" y="914400"/>
            <a:ext cx="2819400" cy="2438400"/>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Max 4 minutes of music/video</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All</a:t>
            </a:r>
            <a:r>
              <a:rPr kumimoji="0" lang="en-US" sz="2600" b="0" i="0" u="none" strike="noStrike" kern="1200" cap="none" spc="0" normalizeH="0" noProof="0" dirty="0" smtClean="0">
                <a:ln>
                  <a:noFill/>
                </a:ln>
                <a:solidFill>
                  <a:schemeClr val="tx1"/>
                </a:solidFill>
                <a:effectLst/>
                <a:uLnTx/>
                <a:uFillTx/>
                <a:latin typeface="+mn-lt"/>
                <a:ea typeface="+mn-ea"/>
                <a:cs typeface="+mn-cs"/>
              </a:rPr>
              <a:t> media must be cited</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Box 5"/>
          <p:cNvSpPr txBox="1"/>
          <p:nvPr/>
        </p:nvSpPr>
        <p:spPr>
          <a:xfrm>
            <a:off x="6172200" y="228600"/>
            <a:ext cx="2819400" cy="369332"/>
          </a:xfrm>
          <a:prstGeom prst="rect">
            <a:avLst/>
          </a:prstGeom>
          <a:noFill/>
        </p:spPr>
        <p:txBody>
          <a:bodyPr wrap="square" rtlCol="0">
            <a:spAutoFit/>
          </a:bodyPr>
          <a:lstStyle/>
          <a:p>
            <a:r>
              <a:rPr lang="en-US" dirty="0" smtClean="0">
                <a:hlinkClick r:id="rId4"/>
              </a:rPr>
              <a:t>http://17854214.weebly.com/</a:t>
            </a:r>
            <a:r>
              <a:rPr lang="en-US" dirty="0" smtClean="0"/>
              <a:t>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1143000"/>
          </a:xfrm>
        </p:spPr>
        <p:txBody>
          <a:bodyPr/>
          <a:lstStyle/>
          <a:p>
            <a:r>
              <a:rPr lang="en-US" dirty="0" smtClean="0"/>
              <a:t>Project Type: Documentary</a:t>
            </a:r>
            <a:endParaRPr lang="en-US" dirty="0"/>
          </a:p>
        </p:txBody>
      </p:sp>
      <p:sp>
        <p:nvSpPr>
          <p:cNvPr id="3" name="Content Placeholder 2"/>
          <p:cNvSpPr>
            <a:spLocks noGrp="1"/>
          </p:cNvSpPr>
          <p:nvPr>
            <p:ph sz="quarter" idx="1"/>
          </p:nvPr>
        </p:nvSpPr>
        <p:spPr>
          <a:xfrm>
            <a:off x="228600" y="1676400"/>
            <a:ext cx="3048000" cy="4876800"/>
          </a:xfrm>
        </p:spPr>
        <p:txBody>
          <a:bodyPr>
            <a:noAutofit/>
          </a:bodyPr>
          <a:lstStyle/>
          <a:p>
            <a:r>
              <a:rPr lang="en-US" sz="2400" dirty="0" smtClean="0"/>
              <a:t>10 minutes</a:t>
            </a:r>
          </a:p>
          <a:p>
            <a:r>
              <a:rPr lang="en-US" sz="2400" dirty="0" smtClean="0"/>
              <a:t>Individual or group</a:t>
            </a:r>
          </a:p>
          <a:p>
            <a:r>
              <a:rPr lang="en-US" sz="2400" dirty="0" smtClean="0"/>
              <a:t>Can include dramatization, narration, photographs, film, music</a:t>
            </a:r>
          </a:p>
          <a:p>
            <a:r>
              <a:rPr lang="en-US" sz="2400" dirty="0" smtClean="0"/>
              <a:t>Credits acknowledges sources of media</a:t>
            </a:r>
          </a:p>
        </p:txBody>
      </p:sp>
      <p:pic>
        <p:nvPicPr>
          <p:cNvPr id="7" name="Picture 2" descr="G:\NHDI\NHDI 2017\Photos\Nationals\DSC_0563.JPG"/>
          <p:cNvPicPr>
            <a:picLocks noGrp="1" noChangeAspect="1" noChangeArrowheads="1"/>
          </p:cNvPicPr>
          <p:nvPr>
            <p:ph sz="quarter" idx="2"/>
          </p:nvPr>
        </p:nvPicPr>
        <p:blipFill>
          <a:blip r:embed="rId3" cstate="print"/>
          <a:srcRect/>
          <a:stretch>
            <a:fillRect/>
          </a:stretch>
        </p:blipFill>
        <p:spPr bwMode="auto">
          <a:xfrm>
            <a:off x="3124200" y="1524000"/>
            <a:ext cx="5867400" cy="3889759"/>
          </a:xfrm>
          <a:prstGeom prst="rect">
            <a:avLst/>
          </a:prstGeom>
          <a:noFill/>
        </p:spPr>
      </p:pic>
      <p:sp>
        <p:nvSpPr>
          <p:cNvPr id="5" name="TextBox 4"/>
          <p:cNvSpPr txBox="1"/>
          <p:nvPr/>
        </p:nvSpPr>
        <p:spPr>
          <a:xfrm>
            <a:off x="685800" y="5791200"/>
            <a:ext cx="4114800" cy="369332"/>
          </a:xfrm>
          <a:prstGeom prst="rect">
            <a:avLst/>
          </a:prstGeom>
          <a:noFill/>
        </p:spPr>
        <p:txBody>
          <a:bodyPr wrap="square" rtlCol="0">
            <a:spAutoFit/>
          </a:bodyPr>
          <a:lstStyle/>
          <a:p>
            <a:r>
              <a:rPr lang="en-US" dirty="0" smtClean="0">
                <a:hlinkClick r:id="rId4"/>
              </a:rPr>
              <a:t>https://youtu.be/Ck3m0YBFziY</a:t>
            </a:r>
            <a:r>
              <a:rPr lang="en-US" dirty="0" smtClean="0"/>
              <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52400"/>
            <a:ext cx="7086600" cy="838200"/>
          </a:xfrm>
        </p:spPr>
        <p:txBody>
          <a:bodyPr>
            <a:normAutofit/>
          </a:bodyPr>
          <a:lstStyle/>
          <a:p>
            <a:r>
              <a:rPr lang="en-US" dirty="0" smtClean="0"/>
              <a:t>Project Type: Performance</a:t>
            </a:r>
            <a:endParaRPr lang="en-US" dirty="0"/>
          </a:p>
        </p:txBody>
      </p:sp>
      <p:sp>
        <p:nvSpPr>
          <p:cNvPr id="6" name="Content Placeholder 5"/>
          <p:cNvSpPr>
            <a:spLocks noGrp="1"/>
          </p:cNvSpPr>
          <p:nvPr>
            <p:ph sz="quarter" idx="1"/>
          </p:nvPr>
        </p:nvSpPr>
        <p:spPr>
          <a:xfrm>
            <a:off x="5410200" y="1371600"/>
            <a:ext cx="3581400" cy="4419600"/>
          </a:xfrm>
        </p:spPr>
        <p:txBody>
          <a:bodyPr>
            <a:normAutofit/>
          </a:bodyPr>
          <a:lstStyle/>
          <a:p>
            <a:r>
              <a:rPr lang="en-US" dirty="0" smtClean="0"/>
              <a:t>10 minutes</a:t>
            </a:r>
          </a:p>
          <a:p>
            <a:r>
              <a:rPr lang="en-US" dirty="0" smtClean="0"/>
              <a:t>Individual or group</a:t>
            </a:r>
          </a:p>
          <a:p>
            <a:r>
              <a:rPr lang="en-US" dirty="0" smtClean="0"/>
              <a:t>Use props, media, costumes</a:t>
            </a:r>
          </a:p>
          <a:p>
            <a:r>
              <a:rPr lang="en-US" dirty="0" smtClean="0"/>
              <a:t>Can be a historical person, or create a persona</a:t>
            </a:r>
          </a:p>
          <a:p>
            <a:r>
              <a:rPr lang="en-US" dirty="0" smtClean="0"/>
              <a:t>Must be set up and taken down by the students</a:t>
            </a:r>
          </a:p>
          <a:p>
            <a:pPr>
              <a:buNone/>
            </a:pP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04800" y="1524000"/>
            <a:ext cx="4869585" cy="3657600"/>
          </a:xfrm>
          <a:prstGeom prst="rect">
            <a:avLst/>
          </a:prstGeom>
          <a:noFill/>
          <a:ln w="9525">
            <a:noFill/>
            <a:miter lim="800000"/>
            <a:headEnd/>
            <a:tailEnd/>
          </a:ln>
          <a:effectLst/>
        </p:spPr>
      </p:pic>
      <p:sp>
        <p:nvSpPr>
          <p:cNvPr id="7" name="TextBox 6"/>
          <p:cNvSpPr txBox="1"/>
          <p:nvPr/>
        </p:nvSpPr>
        <p:spPr>
          <a:xfrm>
            <a:off x="4191000" y="5791200"/>
            <a:ext cx="3810000" cy="369332"/>
          </a:xfrm>
          <a:prstGeom prst="rect">
            <a:avLst/>
          </a:prstGeom>
          <a:noFill/>
        </p:spPr>
        <p:txBody>
          <a:bodyPr wrap="square" rtlCol="0">
            <a:spAutoFit/>
          </a:bodyPr>
          <a:lstStyle/>
          <a:p>
            <a:r>
              <a:rPr lang="en-US" dirty="0" smtClean="0">
                <a:hlinkClick r:id="rId4"/>
              </a:rPr>
              <a:t>https://youtu.be/mHkfg8kw9lE</a:t>
            </a:r>
            <a:r>
              <a:rPr lang="en-US" dirty="0" smtClean="0"/>
              <a: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Type: Exhibit</a:t>
            </a:r>
            <a:endParaRPr lang="en-US" dirty="0"/>
          </a:p>
        </p:txBody>
      </p:sp>
      <p:sp>
        <p:nvSpPr>
          <p:cNvPr id="3" name="Content Placeholder 2"/>
          <p:cNvSpPr>
            <a:spLocks noGrp="1"/>
          </p:cNvSpPr>
          <p:nvPr>
            <p:ph sz="quarter" idx="1"/>
          </p:nvPr>
        </p:nvSpPr>
        <p:spPr>
          <a:xfrm>
            <a:off x="914400" y="1752600"/>
            <a:ext cx="3429000" cy="4572000"/>
          </a:xfrm>
        </p:spPr>
        <p:txBody>
          <a:bodyPr>
            <a:normAutofit/>
          </a:bodyPr>
          <a:lstStyle/>
          <a:p>
            <a:r>
              <a:rPr lang="en-US" dirty="0" smtClean="0"/>
              <a:t>Individual or group</a:t>
            </a:r>
          </a:p>
          <a:p>
            <a:r>
              <a:rPr lang="en-US" dirty="0" smtClean="0"/>
              <a:t>Size limit: 40 inches wide, 30 inches deep, 6 feet high</a:t>
            </a:r>
          </a:p>
          <a:p>
            <a:r>
              <a:rPr lang="en-US" dirty="0" smtClean="0"/>
              <a:t>500 word limit</a:t>
            </a:r>
          </a:p>
          <a:p>
            <a:pPr lvl="1"/>
            <a:r>
              <a:rPr lang="en-US" dirty="0" smtClean="0"/>
              <a:t>Quotes and credit lines do not count toward limit</a:t>
            </a:r>
          </a:p>
          <a:p>
            <a:r>
              <a:rPr lang="en-US" dirty="0" smtClean="0"/>
              <a:t>Can incorporate media and interactive elements</a:t>
            </a:r>
          </a:p>
        </p:txBody>
      </p:sp>
      <p:pic>
        <p:nvPicPr>
          <p:cNvPr id="6146" name="Picture 2" descr="G:\NHDI\NHDI 2017\Photos\Nationals\DSC_0581.JPG"/>
          <p:cNvPicPr>
            <a:picLocks noChangeAspect="1" noChangeArrowheads="1"/>
          </p:cNvPicPr>
          <p:nvPr/>
        </p:nvPicPr>
        <p:blipFill>
          <a:blip r:embed="rId3" cstate="print"/>
          <a:srcRect l="10339" t="13954" r="9565" b="13953"/>
          <a:stretch>
            <a:fillRect/>
          </a:stretch>
        </p:blipFill>
        <p:spPr bwMode="auto">
          <a:xfrm rot="5400000">
            <a:off x="4452782" y="1948018"/>
            <a:ext cx="5496237" cy="327660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G:\NHDI\NHDI 2017\Photos\Nationals\DSC_0599.JPG"/>
          <p:cNvPicPr>
            <a:picLocks noGrp="1" noChangeAspect="1" noChangeArrowheads="1"/>
          </p:cNvPicPr>
          <p:nvPr>
            <p:ph sz="quarter" idx="1"/>
          </p:nvPr>
        </p:nvPicPr>
        <p:blipFill>
          <a:blip r:embed="rId2" cstate="print"/>
          <a:srcRect/>
          <a:stretch>
            <a:fillRect/>
          </a:stretch>
        </p:blipFill>
        <p:spPr bwMode="auto">
          <a:xfrm rot="5400000">
            <a:off x="-859118" y="1316318"/>
            <a:ext cx="6442636" cy="4267200"/>
          </a:xfrm>
          <a:prstGeom prst="rect">
            <a:avLst/>
          </a:prstGeom>
          <a:noFill/>
        </p:spPr>
      </p:pic>
      <p:pic>
        <p:nvPicPr>
          <p:cNvPr id="4" name="Picture 2" descr="G:\NHDI\NHDI 2017\Photos\Nationals\DSC_0591.JPG"/>
          <p:cNvPicPr>
            <a:picLocks noChangeAspect="1" noChangeArrowheads="1"/>
          </p:cNvPicPr>
          <p:nvPr/>
        </p:nvPicPr>
        <p:blipFill>
          <a:blip r:embed="rId3" cstate="print"/>
          <a:srcRect/>
          <a:stretch>
            <a:fillRect/>
          </a:stretch>
        </p:blipFill>
        <p:spPr bwMode="auto">
          <a:xfrm rot="5400000">
            <a:off x="3643745" y="1309255"/>
            <a:ext cx="6400802" cy="423949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1457</Words>
  <Application>Microsoft Office PowerPoint</Application>
  <PresentationFormat>On-screen Show (4:3)</PresentationFormat>
  <Paragraphs>162</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Equity</vt:lpstr>
      <vt:lpstr>National History Day in Indiana</vt:lpstr>
      <vt:lpstr>Tailored to your interests </vt:lpstr>
      <vt:lpstr>All projects need:</vt:lpstr>
      <vt:lpstr>Project Type: Paper</vt:lpstr>
      <vt:lpstr>Project Type: Website</vt:lpstr>
      <vt:lpstr>Project Type: Documentary</vt:lpstr>
      <vt:lpstr>Project Type: Performance</vt:lpstr>
      <vt:lpstr>Project Type: Exhibit</vt:lpstr>
      <vt:lpstr>Slide 9</vt:lpstr>
      <vt:lpstr>Slide 10</vt:lpstr>
      <vt:lpstr>Annual Theme</vt:lpstr>
      <vt:lpstr>Annual Theme</vt:lpstr>
      <vt:lpstr>Conflict, Compromise, or Both?</vt:lpstr>
      <vt:lpstr>Conflict, Compromise, or Both?</vt:lpstr>
      <vt:lpstr>Conflict, Compromise, or Both?</vt:lpstr>
      <vt:lpstr>Contest Structure</vt:lpstr>
      <vt:lpstr>How do I begin? </vt:lpstr>
      <vt:lpstr>What do I do next?</vt:lpstr>
      <vt:lpstr>Contact Us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History Day in Indiana</dc:title>
  <dc:creator>bhrachovec</dc:creator>
  <cp:lastModifiedBy>bhrachovec</cp:lastModifiedBy>
  <cp:revision>12</cp:revision>
  <dcterms:created xsi:type="dcterms:W3CDTF">2017-08-08T19:33:32Z</dcterms:created>
  <dcterms:modified xsi:type="dcterms:W3CDTF">2017-11-06T20:05:41Z</dcterms:modified>
</cp:coreProperties>
</file>